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8A6D-8937-4ECE-A617-0B48D110081A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3ED1E-B41B-4A1B-BF2E-4F8B9FECBC81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051720" y="1364575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aprobación de proyectos para acceder a los mercados internacionales en relación con el total de solicitudes recibidas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276872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70892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prstClr val="black"/>
                </a:solidFill>
              </a:rPr>
              <a:t>Mide la relación entre los proyectos aprobados para acceder a los mercados internacionales  respecto al total de solicitudes recibidas en las convocatorias para acceder </a:t>
            </a:r>
            <a:r>
              <a:rPr lang="es-MX" dirty="0" smtClean="0">
                <a:solidFill>
                  <a:prstClr val="black"/>
                </a:solidFill>
              </a:rPr>
              <a:t>a </a:t>
            </a:r>
            <a:r>
              <a:rPr lang="es-MX" dirty="0">
                <a:solidFill>
                  <a:prstClr val="black"/>
                </a:solidFill>
              </a:rPr>
              <a:t>los mercados internacionales</a:t>
            </a: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293096"/>
          <a:ext cx="676875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Proyectos aprobados de las convocatorias de acceso a mercados internacionales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solicitudes recibidas en las convocatorias para mercados internacionales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23528" y="3878466"/>
            <a:ext cx="84249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pPr algn="just"/>
            <a:r>
              <a:rPr lang="es-MX" dirty="0" smtClean="0">
                <a:solidFill>
                  <a:prstClr val="black"/>
                </a:solidFill>
              </a:rPr>
              <a:t>1) Proyectos </a:t>
            </a:r>
            <a:r>
              <a:rPr lang="es-MX" dirty="0">
                <a:solidFill>
                  <a:prstClr val="black"/>
                </a:solidFill>
              </a:rPr>
              <a:t>apoyados y solicitudes recibidas de las convocatorias</a:t>
            </a:r>
            <a:endParaRPr lang="es-MX" dirty="0">
              <a:solidFill>
                <a:srgbClr val="FF0000"/>
              </a:solidFill>
            </a:endParaRPr>
          </a:p>
          <a:p>
            <a:pPr marL="263525" indent="-84138" algn="just">
              <a:buFont typeface="Arial" pitchFamily="34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2.5 Fortalecimiento de aceleradoras de empresas y proceso de aceleración de empresas nacional o internacional</a:t>
            </a:r>
            <a:endParaRPr lang="es-MX" sz="1600" dirty="0">
              <a:solidFill>
                <a:prstClr val="black"/>
              </a:solidFill>
            </a:endParaRPr>
          </a:p>
          <a:p>
            <a:pPr marL="263525" indent="-84138" algn="just">
              <a:buFont typeface="Arial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4.4. Desarrollo y fortalecimiento de la oferta </a:t>
            </a:r>
            <a:r>
              <a:rPr lang="es-MX" sz="1600" dirty="0" smtClean="0">
                <a:solidFill>
                  <a:prstClr val="black"/>
                </a:solidFill>
              </a:rPr>
              <a:t>exportable</a:t>
            </a:r>
          </a:p>
          <a:p>
            <a:pPr marL="263525" indent="-263525" algn="just"/>
            <a:r>
              <a:rPr lang="es-MX" sz="1600" dirty="0" smtClean="0">
                <a:solidFill>
                  <a:prstClr val="black"/>
                </a:solidFill>
              </a:rPr>
              <a:t>2) Proyectos apoyados para acceder a mercados internacionales a través de los convenios de coordinación con las entidades federativas</a:t>
            </a:r>
          </a:p>
          <a:p>
            <a:pPr marL="263525" indent="-263525" algn="just"/>
            <a:r>
              <a:rPr lang="es-MX" sz="1600" dirty="0" smtClean="0">
                <a:solidFill>
                  <a:prstClr val="black"/>
                </a:solidFill>
              </a:rPr>
              <a:t>Los resultados de las convocatorias se encuentran disponibles en el link:</a:t>
            </a:r>
          </a:p>
          <a:p>
            <a:pPr marL="263525" indent="-263525" algn="just"/>
            <a:r>
              <a:rPr lang="es-MX" sz="1600" dirty="0" smtClean="0">
                <a:solidFill>
                  <a:prstClr val="black"/>
                </a:solidFill>
              </a:rPr>
              <a:t>https://www.inadem.gob.mx/fondo-nacional-emprendedor/resultados-de-las-convocatorias-2015/</a:t>
            </a:r>
            <a:endParaRPr lang="es-MX" sz="1600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6 Rectángulo"/>
          <p:cNvSpPr/>
          <p:nvPr/>
        </p:nvSpPr>
        <p:spPr>
          <a:xfrm>
            <a:off x="611560" y="1404248"/>
            <a:ext cx="8064896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11560" y="1836296"/>
          <a:ext cx="8064895" cy="1798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96144"/>
                <a:gridCol w="2232248"/>
                <a:gridCol w="45365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diciembre 2015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endParaRPr lang="es-MX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  <a:p>
                      <a:pPr algn="ctr"/>
                      <a:r>
                        <a:rPr lang="es-MX" sz="1100" dirty="0" smtClean="0"/>
                        <a:t> 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 convocatorias 2.5, 4.4 y los proyectos por asignación directa apoyaron 73 proyectos para acceder a mercados internacionales, de un total de 494  solicitudes,  lo que representa un porcentaje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15% y un cumplimiento de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83% respecto a la meta programada.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228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11</cp:revision>
  <dcterms:created xsi:type="dcterms:W3CDTF">2015-09-21T17:15:43Z</dcterms:created>
  <dcterms:modified xsi:type="dcterms:W3CDTF">2016-10-18T04:02:14Z</dcterms:modified>
</cp:coreProperties>
</file>